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Inter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Josefin Sans"/>
      <p:regular r:id="rId25"/>
      <p:bold r:id="rId26"/>
      <p:italic r:id="rId27"/>
      <p:boldItalic r:id="rId28"/>
    </p:embeddedFont>
    <p:embeddedFont>
      <p:font typeface="Josefin Sans SemiBold"/>
      <p:regular r:id="rId29"/>
      <p:bold r:id="rId30"/>
      <p:italic r:id="rId31"/>
      <p:boldItalic r:id="rId32"/>
    </p:embeddedFont>
    <p:embeddedFont>
      <p:font typeface="Inter Black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Inter-italic.fntdata"/><Relationship Id="rId21" Type="http://schemas.openxmlformats.org/officeDocument/2006/relationships/font" Target="fonts/Inter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Int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JosefinSans-bold.fntdata"/><Relationship Id="rId25" Type="http://schemas.openxmlformats.org/officeDocument/2006/relationships/font" Target="fonts/JosefinSans-regular.fntdata"/><Relationship Id="rId28" Type="http://schemas.openxmlformats.org/officeDocument/2006/relationships/font" Target="fonts/JosefinSans-boldItalic.fntdata"/><Relationship Id="rId27" Type="http://schemas.openxmlformats.org/officeDocument/2006/relationships/font" Target="fonts/Josefi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JosefinSans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JosefinSansSemiBold-italic.fntdata"/><Relationship Id="rId30" Type="http://schemas.openxmlformats.org/officeDocument/2006/relationships/font" Target="fonts/JosefinSansSemiBold-bold.fntdata"/><Relationship Id="rId11" Type="http://schemas.openxmlformats.org/officeDocument/2006/relationships/slide" Target="slides/slide5.xml"/><Relationship Id="rId33" Type="http://schemas.openxmlformats.org/officeDocument/2006/relationships/font" Target="fonts/InterBlack-bold.fntdata"/><Relationship Id="rId10" Type="http://schemas.openxmlformats.org/officeDocument/2006/relationships/slide" Target="slides/slide4.xml"/><Relationship Id="rId32" Type="http://schemas.openxmlformats.org/officeDocument/2006/relationships/font" Target="fonts/JosefinSansSemiBold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InterBlack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908016b8a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908016b8a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908016b8a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908016b8a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908016b8a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908016b8a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908016b8a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908016b8a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f93ca806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f93ca806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908016b8a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908016b8a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908016b8a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908016b8a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908016b8a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908016b8a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908016b8a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908016b8a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f93ca806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f93ca806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908016b8a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908016b8a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f93ca806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2f93ca806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908016b8a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908016b8a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544500" y="1180800"/>
            <a:ext cx="8055000" cy="2798100"/>
          </a:xfrm>
          <a:prstGeom prst="roundRect">
            <a:avLst>
              <a:gd fmla="val 5814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657750" y="1284000"/>
            <a:ext cx="7828500" cy="2575500"/>
          </a:xfrm>
          <a:prstGeom prst="roundRect">
            <a:avLst>
              <a:gd fmla="val 6280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845900" y="1732525"/>
            <a:ext cx="7464600" cy="9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845900" y="2681725"/>
            <a:ext cx="7464600" cy="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259225" y="555925"/>
            <a:ext cx="4424700" cy="4424700"/>
          </a:xfrm>
          <a:prstGeom prst="roundRect">
            <a:avLst>
              <a:gd fmla="val 3795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4776025" y="632250"/>
            <a:ext cx="39708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-343400" y="282475"/>
            <a:ext cx="4768200" cy="4424700"/>
          </a:xfrm>
          <a:prstGeom prst="roundRect">
            <a:avLst>
              <a:gd fmla="val 3795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>
            <p:ph idx="2" type="pic"/>
          </p:nvPr>
        </p:nvSpPr>
        <p:spPr>
          <a:xfrm>
            <a:off x="190775" y="441925"/>
            <a:ext cx="4082700" cy="4105800"/>
          </a:xfrm>
          <a:prstGeom prst="roundRect">
            <a:avLst>
              <a:gd fmla="val 5047" name="adj"/>
            </a:avLst>
          </a:prstGeom>
          <a:noFill/>
          <a:ln>
            <a:noFill/>
          </a:ln>
        </p:spPr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776025" y="1495875"/>
            <a:ext cx="3970800" cy="3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Overview and Problem Statement Slide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5143500" y="-400675"/>
            <a:ext cx="4761900" cy="3029700"/>
          </a:xfrm>
          <a:prstGeom prst="roundRect">
            <a:avLst>
              <a:gd fmla="val 7809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-442887" y="0"/>
            <a:ext cx="5204700" cy="5143500"/>
          </a:xfrm>
          <a:prstGeom prst="roundRect">
            <a:avLst>
              <a:gd fmla="val 5045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-747875" y="0"/>
            <a:ext cx="5268900" cy="5143500"/>
          </a:xfrm>
          <a:prstGeom prst="roundRect">
            <a:avLst>
              <a:gd fmla="val 5045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479600" y="639900"/>
            <a:ext cx="36033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6"/>
          <p:cNvSpPr/>
          <p:nvPr>
            <p:ph idx="2" type="pic"/>
          </p:nvPr>
        </p:nvSpPr>
        <p:spPr>
          <a:xfrm>
            <a:off x="5998825" y="274725"/>
            <a:ext cx="2121600" cy="2121600"/>
          </a:xfrm>
          <a:prstGeom prst="roundRect">
            <a:avLst>
              <a:gd fmla="val 8656" name="adj"/>
            </a:avLst>
          </a:prstGeom>
          <a:noFill/>
          <a:ln>
            <a:noFill/>
          </a:ln>
        </p:spPr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79600" y="1715725"/>
            <a:ext cx="3603300" cy="23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5143500" y="3632500"/>
            <a:ext cx="3603300" cy="11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6"/>
          <p:cNvSpPr txBox="1"/>
          <p:nvPr>
            <p:ph idx="4" type="title"/>
          </p:nvPr>
        </p:nvSpPr>
        <p:spPr>
          <a:xfrm>
            <a:off x="5143500" y="2829850"/>
            <a:ext cx="36033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Audience Slide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 flipH="1">
            <a:off x="-190900" y="846725"/>
            <a:ext cx="1212300" cy="4105800"/>
          </a:xfrm>
          <a:prstGeom prst="roundRect">
            <a:avLst>
              <a:gd fmla="val 5948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2686175" y="1034438"/>
            <a:ext cx="1801500" cy="1801500"/>
          </a:xfrm>
          <a:prstGeom prst="roundRect">
            <a:avLst>
              <a:gd fmla="val 8661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4593347" y="1034438"/>
            <a:ext cx="1801500" cy="1801500"/>
          </a:xfrm>
          <a:prstGeom prst="roundRect">
            <a:avLst>
              <a:gd fmla="val 8661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2686175" y="2963313"/>
            <a:ext cx="1801500" cy="1801500"/>
          </a:xfrm>
          <a:prstGeom prst="roundRect">
            <a:avLst>
              <a:gd fmla="val 8661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4593347" y="2963313"/>
            <a:ext cx="1801500" cy="1801500"/>
          </a:xfrm>
          <a:prstGeom prst="roundRect">
            <a:avLst>
              <a:gd fmla="val 8661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3807975" y="2125738"/>
            <a:ext cx="1343100" cy="1343100"/>
          </a:xfrm>
          <a:prstGeom prst="ellipse">
            <a:avLst/>
          </a:prstGeom>
          <a:solidFill>
            <a:srgbClr val="91ABA0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flipH="1">
            <a:off x="8160750" y="786025"/>
            <a:ext cx="1172100" cy="4105800"/>
          </a:xfrm>
          <a:prstGeom prst="roundRect">
            <a:avLst>
              <a:gd fmla="val 5948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2757600" y="1225800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2757600" y="1513800"/>
            <a:ext cx="167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7"/>
          <p:cNvSpPr txBox="1"/>
          <p:nvPr>
            <p:ph idx="2" type="title"/>
          </p:nvPr>
        </p:nvSpPr>
        <p:spPr>
          <a:xfrm>
            <a:off x="4657100" y="1225800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17"/>
          <p:cNvSpPr txBox="1"/>
          <p:nvPr>
            <p:ph idx="3" type="body"/>
          </p:nvPr>
        </p:nvSpPr>
        <p:spPr>
          <a:xfrm>
            <a:off x="4657100" y="1513800"/>
            <a:ext cx="167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idx="4" type="title"/>
          </p:nvPr>
        </p:nvSpPr>
        <p:spPr>
          <a:xfrm>
            <a:off x="2753750" y="389927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7"/>
          <p:cNvSpPr txBox="1"/>
          <p:nvPr>
            <p:ph idx="5" type="body"/>
          </p:nvPr>
        </p:nvSpPr>
        <p:spPr>
          <a:xfrm>
            <a:off x="2753750" y="4187275"/>
            <a:ext cx="167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idx="6" type="title"/>
          </p:nvPr>
        </p:nvSpPr>
        <p:spPr>
          <a:xfrm>
            <a:off x="4653250" y="389927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7"/>
          <p:cNvSpPr txBox="1"/>
          <p:nvPr>
            <p:ph idx="7" type="body"/>
          </p:nvPr>
        </p:nvSpPr>
        <p:spPr>
          <a:xfrm>
            <a:off x="4653250" y="4187275"/>
            <a:ext cx="167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7"/>
          <p:cNvSpPr txBox="1"/>
          <p:nvPr>
            <p:ph idx="8" type="title"/>
          </p:nvPr>
        </p:nvSpPr>
        <p:spPr>
          <a:xfrm>
            <a:off x="2586600" y="174125"/>
            <a:ext cx="39708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 and Packages Slide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564300" y="1194525"/>
            <a:ext cx="2517000" cy="3520500"/>
          </a:xfrm>
          <a:prstGeom prst="roundRect">
            <a:avLst>
              <a:gd fmla="val 6198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60000" y="360000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694050" y="1310775"/>
            <a:ext cx="2257500" cy="3288000"/>
          </a:xfrm>
          <a:prstGeom prst="roundRect">
            <a:avLst>
              <a:gd fmla="val 6198" name="adj"/>
            </a:avLst>
          </a:prstGeom>
          <a:solidFill>
            <a:schemeClr val="lt1"/>
          </a:solidFill>
          <a:ln cap="flat" cmpd="sng" w="38100">
            <a:solidFill>
              <a:srgbClr val="D3E7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94050" y="1310775"/>
            <a:ext cx="2257500" cy="638100"/>
          </a:xfrm>
          <a:prstGeom prst="roundRect">
            <a:avLst>
              <a:gd fmla="val 22218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829800" y="2154575"/>
            <a:ext cx="19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829800" y="2791925"/>
            <a:ext cx="19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body"/>
          </p:nvPr>
        </p:nvSpPr>
        <p:spPr>
          <a:xfrm>
            <a:off x="829800" y="3429275"/>
            <a:ext cx="19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8"/>
          <p:cNvSpPr txBox="1"/>
          <p:nvPr>
            <p:ph idx="4" type="title"/>
          </p:nvPr>
        </p:nvSpPr>
        <p:spPr>
          <a:xfrm>
            <a:off x="985800" y="147322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8"/>
          <p:cNvSpPr txBox="1"/>
          <p:nvPr>
            <p:ph idx="5" type="title"/>
          </p:nvPr>
        </p:nvSpPr>
        <p:spPr>
          <a:xfrm>
            <a:off x="985800" y="409217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3259875" y="1194525"/>
            <a:ext cx="2517000" cy="3520500"/>
          </a:xfrm>
          <a:prstGeom prst="roundRect">
            <a:avLst>
              <a:gd fmla="val 6198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389625" y="1310775"/>
            <a:ext cx="2257500" cy="3288000"/>
          </a:xfrm>
          <a:prstGeom prst="roundRect">
            <a:avLst>
              <a:gd fmla="val 6198" name="adj"/>
            </a:avLst>
          </a:prstGeom>
          <a:solidFill>
            <a:schemeClr val="lt1"/>
          </a:solidFill>
          <a:ln cap="flat" cmpd="sng" w="38100">
            <a:solidFill>
              <a:srgbClr val="D3E7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3389625" y="1310775"/>
            <a:ext cx="2257500" cy="638100"/>
          </a:xfrm>
          <a:prstGeom prst="roundRect">
            <a:avLst>
              <a:gd fmla="val 22218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idx="6" type="body"/>
          </p:nvPr>
        </p:nvSpPr>
        <p:spPr>
          <a:xfrm>
            <a:off x="3525375" y="2154575"/>
            <a:ext cx="19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18"/>
          <p:cNvSpPr txBox="1"/>
          <p:nvPr>
            <p:ph idx="7" type="body"/>
          </p:nvPr>
        </p:nvSpPr>
        <p:spPr>
          <a:xfrm>
            <a:off x="3525375" y="2791925"/>
            <a:ext cx="19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18"/>
          <p:cNvSpPr txBox="1"/>
          <p:nvPr>
            <p:ph idx="8" type="body"/>
          </p:nvPr>
        </p:nvSpPr>
        <p:spPr>
          <a:xfrm>
            <a:off x="3525375" y="3429275"/>
            <a:ext cx="19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18"/>
          <p:cNvSpPr txBox="1"/>
          <p:nvPr>
            <p:ph idx="9" type="title"/>
          </p:nvPr>
        </p:nvSpPr>
        <p:spPr>
          <a:xfrm>
            <a:off x="3681375" y="147322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8"/>
          <p:cNvSpPr txBox="1"/>
          <p:nvPr>
            <p:ph idx="13" type="title"/>
          </p:nvPr>
        </p:nvSpPr>
        <p:spPr>
          <a:xfrm>
            <a:off x="3681375" y="409217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4" name="Google Shape;114;p18"/>
          <p:cNvSpPr/>
          <p:nvPr/>
        </p:nvSpPr>
        <p:spPr>
          <a:xfrm>
            <a:off x="5955450" y="1194525"/>
            <a:ext cx="2517000" cy="3520500"/>
          </a:xfrm>
          <a:prstGeom prst="roundRect">
            <a:avLst>
              <a:gd fmla="val 6198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6085200" y="1310775"/>
            <a:ext cx="2257500" cy="3288000"/>
          </a:xfrm>
          <a:prstGeom prst="roundRect">
            <a:avLst>
              <a:gd fmla="val 6198" name="adj"/>
            </a:avLst>
          </a:prstGeom>
          <a:solidFill>
            <a:schemeClr val="lt1"/>
          </a:solidFill>
          <a:ln cap="flat" cmpd="sng" w="38100">
            <a:solidFill>
              <a:srgbClr val="D3E7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6085200" y="1310775"/>
            <a:ext cx="2257500" cy="638100"/>
          </a:xfrm>
          <a:prstGeom prst="roundRect">
            <a:avLst>
              <a:gd fmla="val 22218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14" type="body"/>
          </p:nvPr>
        </p:nvSpPr>
        <p:spPr>
          <a:xfrm>
            <a:off x="6220950" y="2154575"/>
            <a:ext cx="19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18"/>
          <p:cNvSpPr txBox="1"/>
          <p:nvPr>
            <p:ph idx="15" type="body"/>
          </p:nvPr>
        </p:nvSpPr>
        <p:spPr>
          <a:xfrm>
            <a:off x="6220950" y="2791925"/>
            <a:ext cx="19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220950" y="3429275"/>
            <a:ext cx="19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18"/>
          <p:cNvSpPr txBox="1"/>
          <p:nvPr>
            <p:ph idx="17" type="title"/>
          </p:nvPr>
        </p:nvSpPr>
        <p:spPr>
          <a:xfrm>
            <a:off x="6376950" y="147322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18"/>
          <p:cNvSpPr txBox="1"/>
          <p:nvPr>
            <p:ph idx="18" type="title"/>
          </p:nvPr>
        </p:nvSpPr>
        <p:spPr>
          <a:xfrm>
            <a:off x="6376950" y="409217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trategy Slide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/>
          <p:nvPr/>
        </p:nvSpPr>
        <p:spPr>
          <a:xfrm>
            <a:off x="-304800" y="1457325"/>
            <a:ext cx="9820200" cy="2238300"/>
          </a:xfrm>
          <a:prstGeom prst="roundRect">
            <a:avLst>
              <a:gd fmla="val 8654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-304800" y="1590675"/>
            <a:ext cx="9820200" cy="1981200"/>
          </a:xfrm>
          <a:prstGeom prst="roundRect">
            <a:avLst>
              <a:gd fmla="val 8654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378600" y="464775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9"/>
          <p:cNvSpPr/>
          <p:nvPr>
            <p:ph idx="2" type="pic"/>
          </p:nvPr>
        </p:nvSpPr>
        <p:spPr>
          <a:xfrm>
            <a:off x="6324600" y="1590675"/>
            <a:ext cx="1938300" cy="1981200"/>
          </a:xfrm>
          <a:prstGeom prst="roundRect">
            <a:avLst>
              <a:gd fmla="val 6388" name="adj"/>
            </a:avLst>
          </a:prstGeom>
          <a:noFill/>
          <a:ln>
            <a:noFill/>
          </a:ln>
        </p:spPr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593900" y="1796100"/>
            <a:ext cx="54165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nch Timeline Slide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804225" y="1743600"/>
            <a:ext cx="1609200" cy="1609200"/>
          </a:xfrm>
          <a:prstGeom prst="roundRect">
            <a:avLst>
              <a:gd fmla="val 11112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881025" y="1820400"/>
            <a:ext cx="1455600" cy="1455600"/>
          </a:xfrm>
          <a:prstGeom prst="roundRect">
            <a:avLst>
              <a:gd fmla="val 11112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808600" y="1743600"/>
            <a:ext cx="1609200" cy="1609200"/>
          </a:xfrm>
          <a:prstGeom prst="roundRect">
            <a:avLst>
              <a:gd fmla="val 11112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885400" y="1820400"/>
            <a:ext cx="1455600" cy="1455600"/>
          </a:xfrm>
          <a:prstGeom prst="roundRect">
            <a:avLst>
              <a:gd fmla="val 11112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4769575" y="1743600"/>
            <a:ext cx="1609200" cy="1609200"/>
          </a:xfrm>
          <a:prstGeom prst="roundRect">
            <a:avLst>
              <a:gd fmla="val 11112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4846375" y="1820400"/>
            <a:ext cx="1455600" cy="1455600"/>
          </a:xfrm>
          <a:prstGeom prst="roundRect">
            <a:avLst>
              <a:gd fmla="val 11112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6730550" y="1743600"/>
            <a:ext cx="1609200" cy="1609200"/>
          </a:xfrm>
          <a:prstGeom prst="roundRect">
            <a:avLst>
              <a:gd fmla="val 11112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6807350" y="1820400"/>
            <a:ext cx="1455600" cy="1455600"/>
          </a:xfrm>
          <a:prstGeom prst="roundRect">
            <a:avLst>
              <a:gd fmla="val 11112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2531963" y="2214150"/>
            <a:ext cx="158100" cy="158100"/>
          </a:xfrm>
          <a:prstGeom prst="rect">
            <a:avLst/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2531950" y="2796850"/>
            <a:ext cx="158100" cy="158100"/>
          </a:xfrm>
          <a:prstGeom prst="rect">
            <a:avLst/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514638" y="2214150"/>
            <a:ext cx="158100" cy="158100"/>
          </a:xfrm>
          <a:prstGeom prst="rect">
            <a:avLst/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514625" y="2796850"/>
            <a:ext cx="158100" cy="158100"/>
          </a:xfrm>
          <a:prstGeom prst="rect">
            <a:avLst/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6475613" y="2214150"/>
            <a:ext cx="158100" cy="158100"/>
          </a:xfrm>
          <a:prstGeom prst="rect">
            <a:avLst/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6475600" y="2796850"/>
            <a:ext cx="158100" cy="158100"/>
          </a:xfrm>
          <a:prstGeom prst="rect">
            <a:avLst/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882000" y="2232000"/>
            <a:ext cx="1454400" cy="7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2" type="subTitle"/>
          </p:nvPr>
        </p:nvSpPr>
        <p:spPr>
          <a:xfrm>
            <a:off x="2883600" y="2232000"/>
            <a:ext cx="1454400" cy="7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3" type="subTitle"/>
          </p:nvPr>
        </p:nvSpPr>
        <p:spPr>
          <a:xfrm>
            <a:off x="4845600" y="2232000"/>
            <a:ext cx="1454400" cy="7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4" type="subTitle"/>
          </p:nvPr>
        </p:nvSpPr>
        <p:spPr>
          <a:xfrm>
            <a:off x="6807600" y="2232000"/>
            <a:ext cx="1454400" cy="7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Black"/>
              <a:buNone/>
              <a:defRPr sz="1800">
                <a:solidFill>
                  <a:schemeClr val="dk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5" type="body"/>
          </p:nvPr>
        </p:nvSpPr>
        <p:spPr>
          <a:xfrm>
            <a:off x="802800" y="3351600"/>
            <a:ext cx="1609200" cy="3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20"/>
          <p:cNvSpPr txBox="1"/>
          <p:nvPr>
            <p:ph idx="6" type="body"/>
          </p:nvPr>
        </p:nvSpPr>
        <p:spPr>
          <a:xfrm>
            <a:off x="2808000" y="3351600"/>
            <a:ext cx="1609200" cy="3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20"/>
          <p:cNvSpPr txBox="1"/>
          <p:nvPr>
            <p:ph idx="7" type="body"/>
          </p:nvPr>
        </p:nvSpPr>
        <p:spPr>
          <a:xfrm>
            <a:off x="4770000" y="3351600"/>
            <a:ext cx="1609200" cy="3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20"/>
          <p:cNvSpPr txBox="1"/>
          <p:nvPr>
            <p:ph idx="8" type="body"/>
          </p:nvPr>
        </p:nvSpPr>
        <p:spPr>
          <a:xfrm>
            <a:off x="6732000" y="3351600"/>
            <a:ext cx="1609200" cy="3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20"/>
          <p:cNvSpPr txBox="1"/>
          <p:nvPr>
            <p:ph idx="9" type="body"/>
          </p:nvPr>
        </p:nvSpPr>
        <p:spPr>
          <a:xfrm>
            <a:off x="378000" y="1170000"/>
            <a:ext cx="8388000" cy="4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site Mockup Slide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-430775" y="1933200"/>
            <a:ext cx="5297100" cy="3315900"/>
          </a:xfrm>
          <a:prstGeom prst="roundRect">
            <a:avLst>
              <a:gd fmla="val 8312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-598450" y="2078425"/>
            <a:ext cx="5297100" cy="3315900"/>
          </a:xfrm>
          <a:prstGeom prst="roundRect">
            <a:avLst>
              <a:gd fmla="val 8312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01" y="1199550"/>
            <a:ext cx="6139375" cy="35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>
            <p:ph idx="2" type="pic"/>
          </p:nvPr>
        </p:nvSpPr>
        <p:spPr>
          <a:xfrm>
            <a:off x="1106550" y="1457575"/>
            <a:ext cx="3998700" cy="25566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5434250" y="2793050"/>
            <a:ext cx="3312600" cy="12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21"/>
          <p:cNvSpPr txBox="1"/>
          <p:nvPr>
            <p:ph type="title"/>
          </p:nvPr>
        </p:nvSpPr>
        <p:spPr>
          <a:xfrm>
            <a:off x="378600" y="464775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you Slide">
  <p:cSld name="CUSTOM">
    <p:bg>
      <p:bgPr>
        <a:solidFill>
          <a:srgbClr val="D3E7DC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>
            <p:ph idx="2" type="pic"/>
          </p:nvPr>
        </p:nvSpPr>
        <p:spPr>
          <a:xfrm>
            <a:off x="366300" y="3426450"/>
            <a:ext cx="8380500" cy="816600"/>
          </a:xfrm>
          <a:prstGeom prst="roundRect">
            <a:avLst>
              <a:gd fmla="val 13085" name="adj"/>
            </a:avLst>
          </a:prstGeom>
          <a:noFill/>
          <a:ln>
            <a:noFill/>
          </a:ln>
        </p:spPr>
      </p:sp>
      <p:sp>
        <p:nvSpPr>
          <p:cNvPr id="164" name="Google Shape;164;p22"/>
          <p:cNvSpPr txBox="1"/>
          <p:nvPr>
            <p:ph type="title"/>
          </p:nvPr>
        </p:nvSpPr>
        <p:spPr>
          <a:xfrm>
            <a:off x="363150" y="1846050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 Slide">
  <p:cSld name="CUSTOM_6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>
            <a:off x="963094" y="3548981"/>
            <a:ext cx="8195400" cy="2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963100" y="1617825"/>
            <a:ext cx="73170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3"/>
          <p:cNvSpPr txBox="1"/>
          <p:nvPr>
            <p:ph idx="2" type="body"/>
          </p:nvPr>
        </p:nvSpPr>
        <p:spPr>
          <a:xfrm>
            <a:off x="963100" y="3708800"/>
            <a:ext cx="3882900" cy="4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69" name="Google Shape;169;p23"/>
          <p:cNvSpPr txBox="1"/>
          <p:nvPr/>
        </p:nvSpPr>
        <p:spPr>
          <a:xfrm>
            <a:off x="442625" y="572350"/>
            <a:ext cx="6717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0">
                <a:solidFill>
                  <a:srgbClr val="D3E7DC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12000">
              <a:solidFill>
                <a:srgbClr val="D3E7DC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378600" y="464775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les and Conversion Goals Slide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73" name="Google Shape;173;p24"/>
          <p:cNvGrpSpPr/>
          <p:nvPr/>
        </p:nvGrpSpPr>
        <p:grpSpPr>
          <a:xfrm>
            <a:off x="602100" y="626900"/>
            <a:ext cx="3237050" cy="3965625"/>
            <a:chOff x="2280975" y="848200"/>
            <a:chExt cx="3237050" cy="3965625"/>
          </a:xfrm>
        </p:grpSpPr>
        <p:sp>
          <p:nvSpPr>
            <p:cNvPr id="174" name="Google Shape;174;p24"/>
            <p:cNvSpPr/>
            <p:nvPr/>
          </p:nvSpPr>
          <p:spPr>
            <a:xfrm>
              <a:off x="2280975" y="2034375"/>
              <a:ext cx="3237050" cy="2779450"/>
            </a:xfrm>
            <a:custGeom>
              <a:rect b="b" l="l" r="r" t="t"/>
              <a:pathLst>
                <a:path extrusionOk="0" h="111178" w="129482">
                  <a:moveTo>
                    <a:pt x="3984" y="0"/>
                  </a:moveTo>
                  <a:cubicBezTo>
                    <a:pt x="1009" y="0"/>
                    <a:pt x="101" y="908"/>
                    <a:pt x="101" y="3882"/>
                  </a:cubicBezTo>
                  <a:cubicBezTo>
                    <a:pt x="51" y="8874"/>
                    <a:pt x="152" y="13866"/>
                    <a:pt x="51" y="18908"/>
                  </a:cubicBezTo>
                  <a:cubicBezTo>
                    <a:pt x="0" y="20723"/>
                    <a:pt x="555" y="22135"/>
                    <a:pt x="1715" y="23496"/>
                  </a:cubicBezTo>
                  <a:cubicBezTo>
                    <a:pt x="15631" y="39782"/>
                    <a:pt x="29497" y="56119"/>
                    <a:pt x="43413" y="72405"/>
                  </a:cubicBezTo>
                  <a:cubicBezTo>
                    <a:pt x="44421" y="73615"/>
                    <a:pt x="44875" y="74825"/>
                    <a:pt x="44875" y="76438"/>
                  </a:cubicBezTo>
                  <a:cubicBezTo>
                    <a:pt x="44875" y="86775"/>
                    <a:pt x="44875" y="97161"/>
                    <a:pt x="44875" y="107498"/>
                  </a:cubicBezTo>
                  <a:cubicBezTo>
                    <a:pt x="44875" y="109900"/>
                    <a:pt x="45827" y="111178"/>
                    <a:pt x="47556" y="111178"/>
                  </a:cubicBezTo>
                  <a:cubicBezTo>
                    <a:pt x="48113" y="111178"/>
                    <a:pt x="48751" y="111045"/>
                    <a:pt x="49463" y="110775"/>
                  </a:cubicBezTo>
                  <a:cubicBezTo>
                    <a:pt x="60304" y="106842"/>
                    <a:pt x="71144" y="102809"/>
                    <a:pt x="81985" y="98825"/>
                  </a:cubicBezTo>
                  <a:cubicBezTo>
                    <a:pt x="84203" y="98019"/>
                    <a:pt x="84607" y="97363"/>
                    <a:pt x="84607" y="95044"/>
                  </a:cubicBezTo>
                  <a:cubicBezTo>
                    <a:pt x="84607" y="88993"/>
                    <a:pt x="84708" y="82943"/>
                    <a:pt x="84607" y="76943"/>
                  </a:cubicBezTo>
                  <a:cubicBezTo>
                    <a:pt x="84556" y="74976"/>
                    <a:pt x="85161" y="73464"/>
                    <a:pt x="86422" y="72001"/>
                  </a:cubicBezTo>
                  <a:cubicBezTo>
                    <a:pt x="100288" y="55816"/>
                    <a:pt x="114053" y="39581"/>
                    <a:pt x="127868" y="23345"/>
                  </a:cubicBezTo>
                  <a:cubicBezTo>
                    <a:pt x="128977" y="22084"/>
                    <a:pt x="129481" y="20723"/>
                    <a:pt x="129431" y="19009"/>
                  </a:cubicBezTo>
                  <a:cubicBezTo>
                    <a:pt x="129330" y="14068"/>
                    <a:pt x="129381" y="9126"/>
                    <a:pt x="129381" y="4185"/>
                  </a:cubicBezTo>
                  <a:cubicBezTo>
                    <a:pt x="129381" y="756"/>
                    <a:pt x="128574" y="0"/>
                    <a:pt x="125145" y="0"/>
                  </a:cubicBezTo>
                  <a:close/>
                </a:path>
              </a:pathLst>
            </a:custGeom>
            <a:solidFill>
              <a:srgbClr val="91A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E7DC"/>
                </a:solidFill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983075" y="1003625"/>
              <a:ext cx="1849225" cy="947575"/>
            </a:xfrm>
            <a:custGeom>
              <a:rect b="b" l="l" r="r" t="t"/>
              <a:pathLst>
                <a:path extrusionOk="0" h="37903" w="73969">
                  <a:moveTo>
                    <a:pt x="36534" y="0"/>
                  </a:moveTo>
                  <a:cubicBezTo>
                    <a:pt x="29691" y="0"/>
                    <a:pt x="22884" y="2169"/>
                    <a:pt x="16236" y="6540"/>
                  </a:cubicBezTo>
                  <a:cubicBezTo>
                    <a:pt x="5194" y="13801"/>
                    <a:pt x="51" y="24541"/>
                    <a:pt x="1" y="37902"/>
                  </a:cubicBezTo>
                  <a:lnTo>
                    <a:pt x="8976" y="37902"/>
                  </a:lnTo>
                  <a:cubicBezTo>
                    <a:pt x="8976" y="19146"/>
                    <a:pt x="24253" y="9566"/>
                    <a:pt x="35648" y="9364"/>
                  </a:cubicBezTo>
                  <a:cubicBezTo>
                    <a:pt x="35822" y="9361"/>
                    <a:pt x="35995" y="9360"/>
                    <a:pt x="36167" y="9360"/>
                  </a:cubicBezTo>
                  <a:cubicBezTo>
                    <a:pt x="42568" y="9360"/>
                    <a:pt x="48391" y="11185"/>
                    <a:pt x="53497" y="15162"/>
                  </a:cubicBezTo>
                  <a:cubicBezTo>
                    <a:pt x="60809" y="20910"/>
                    <a:pt x="64237" y="28625"/>
                    <a:pt x="64187" y="37902"/>
                  </a:cubicBezTo>
                  <a:lnTo>
                    <a:pt x="73111" y="37902"/>
                  </a:lnTo>
                  <a:cubicBezTo>
                    <a:pt x="73968" y="28877"/>
                    <a:pt x="69884" y="14103"/>
                    <a:pt x="56019" y="5834"/>
                  </a:cubicBezTo>
                  <a:cubicBezTo>
                    <a:pt x="49561" y="1955"/>
                    <a:pt x="43031" y="0"/>
                    <a:pt x="36534" y="0"/>
                  </a:cubicBezTo>
                  <a:close/>
                </a:path>
              </a:pathLst>
            </a:custGeom>
            <a:solidFill>
              <a:srgbClr val="91A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E7DC"/>
                </a:solidFill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3291900" y="1320900"/>
              <a:ext cx="1226525" cy="632825"/>
            </a:xfrm>
            <a:custGeom>
              <a:rect b="b" l="l" r="r" t="t"/>
              <a:pathLst>
                <a:path extrusionOk="0" h="25313" w="49061">
                  <a:moveTo>
                    <a:pt x="24285" y="0"/>
                  </a:moveTo>
                  <a:cubicBezTo>
                    <a:pt x="19113" y="0"/>
                    <a:pt x="13966" y="1653"/>
                    <a:pt x="9682" y="4942"/>
                  </a:cubicBezTo>
                  <a:cubicBezTo>
                    <a:pt x="3077" y="10035"/>
                    <a:pt x="1" y="16841"/>
                    <a:pt x="102" y="25161"/>
                  </a:cubicBezTo>
                  <a:lnTo>
                    <a:pt x="20774" y="25161"/>
                  </a:lnTo>
                  <a:cubicBezTo>
                    <a:pt x="20321" y="24858"/>
                    <a:pt x="20119" y="24707"/>
                    <a:pt x="19917" y="24606"/>
                  </a:cubicBezTo>
                  <a:cubicBezTo>
                    <a:pt x="16842" y="22589"/>
                    <a:pt x="15279" y="19766"/>
                    <a:pt x="15783" y="16085"/>
                  </a:cubicBezTo>
                  <a:cubicBezTo>
                    <a:pt x="16237" y="12556"/>
                    <a:pt x="18304" y="10236"/>
                    <a:pt x="21632" y="8976"/>
                  </a:cubicBezTo>
                  <a:cubicBezTo>
                    <a:pt x="22085" y="8774"/>
                    <a:pt x="22287" y="8119"/>
                    <a:pt x="22690" y="7715"/>
                  </a:cubicBezTo>
                  <a:cubicBezTo>
                    <a:pt x="23195" y="7261"/>
                    <a:pt x="23749" y="6555"/>
                    <a:pt x="24304" y="6555"/>
                  </a:cubicBezTo>
                  <a:cubicBezTo>
                    <a:pt x="24859" y="6555"/>
                    <a:pt x="25413" y="7261"/>
                    <a:pt x="25917" y="7715"/>
                  </a:cubicBezTo>
                  <a:cubicBezTo>
                    <a:pt x="26371" y="8169"/>
                    <a:pt x="26724" y="8824"/>
                    <a:pt x="27279" y="9077"/>
                  </a:cubicBezTo>
                  <a:cubicBezTo>
                    <a:pt x="30203" y="10287"/>
                    <a:pt x="32018" y="12354"/>
                    <a:pt x="32724" y="15379"/>
                  </a:cubicBezTo>
                  <a:cubicBezTo>
                    <a:pt x="33228" y="17346"/>
                    <a:pt x="32775" y="18707"/>
                    <a:pt x="31565" y="18808"/>
                  </a:cubicBezTo>
                  <a:cubicBezTo>
                    <a:pt x="31475" y="18815"/>
                    <a:pt x="31389" y="18819"/>
                    <a:pt x="31308" y="18819"/>
                  </a:cubicBezTo>
                  <a:cubicBezTo>
                    <a:pt x="29703" y="18819"/>
                    <a:pt x="29737" y="17438"/>
                    <a:pt x="29497" y="16287"/>
                  </a:cubicBezTo>
                  <a:cubicBezTo>
                    <a:pt x="29094" y="14119"/>
                    <a:pt x="27783" y="12656"/>
                    <a:pt x="25716" y="12102"/>
                  </a:cubicBezTo>
                  <a:cubicBezTo>
                    <a:pt x="25171" y="11950"/>
                    <a:pt x="24642" y="11874"/>
                    <a:pt x="24133" y="11874"/>
                  </a:cubicBezTo>
                  <a:cubicBezTo>
                    <a:pt x="22616" y="11874"/>
                    <a:pt x="21277" y="12545"/>
                    <a:pt x="20220" y="13867"/>
                  </a:cubicBezTo>
                  <a:cubicBezTo>
                    <a:pt x="18909" y="15430"/>
                    <a:pt x="18606" y="17245"/>
                    <a:pt x="19363" y="19110"/>
                  </a:cubicBezTo>
                  <a:cubicBezTo>
                    <a:pt x="20220" y="21228"/>
                    <a:pt x="21833" y="22388"/>
                    <a:pt x="24052" y="22539"/>
                  </a:cubicBezTo>
                  <a:cubicBezTo>
                    <a:pt x="26371" y="22640"/>
                    <a:pt x="28438" y="23295"/>
                    <a:pt x="30153" y="24858"/>
                  </a:cubicBezTo>
                  <a:cubicBezTo>
                    <a:pt x="30405" y="25060"/>
                    <a:pt x="30859" y="25262"/>
                    <a:pt x="31212" y="25262"/>
                  </a:cubicBezTo>
                  <a:cubicBezTo>
                    <a:pt x="36859" y="25312"/>
                    <a:pt x="42556" y="25312"/>
                    <a:pt x="48355" y="25312"/>
                  </a:cubicBezTo>
                  <a:cubicBezTo>
                    <a:pt x="49061" y="17598"/>
                    <a:pt x="44876" y="8270"/>
                    <a:pt x="36657" y="3379"/>
                  </a:cubicBezTo>
                  <a:cubicBezTo>
                    <a:pt x="32829" y="1123"/>
                    <a:pt x="28549" y="0"/>
                    <a:pt x="24285" y="0"/>
                  </a:cubicBezTo>
                  <a:close/>
                </a:path>
              </a:pathLst>
            </a:custGeom>
            <a:solidFill>
              <a:srgbClr val="91A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E7DC"/>
                </a:solidFill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812925" y="848200"/>
              <a:ext cx="286150" cy="329975"/>
            </a:xfrm>
            <a:custGeom>
              <a:rect b="b" l="l" r="r" t="t"/>
              <a:pathLst>
                <a:path extrusionOk="0" h="13199" w="11446">
                  <a:moveTo>
                    <a:pt x="1513" y="1"/>
                  </a:moveTo>
                  <a:cubicBezTo>
                    <a:pt x="958" y="455"/>
                    <a:pt x="252" y="757"/>
                    <a:pt x="151" y="1211"/>
                  </a:cubicBezTo>
                  <a:cubicBezTo>
                    <a:pt x="0" y="1816"/>
                    <a:pt x="151" y="2724"/>
                    <a:pt x="504" y="3228"/>
                  </a:cubicBezTo>
                  <a:cubicBezTo>
                    <a:pt x="2924" y="6253"/>
                    <a:pt x="5395" y="9228"/>
                    <a:pt x="7866" y="12203"/>
                  </a:cubicBezTo>
                  <a:cubicBezTo>
                    <a:pt x="8317" y="12783"/>
                    <a:pt x="8851" y="13198"/>
                    <a:pt x="9441" y="13198"/>
                  </a:cubicBezTo>
                  <a:cubicBezTo>
                    <a:pt x="9774" y="13198"/>
                    <a:pt x="10124" y="13066"/>
                    <a:pt x="10488" y="12757"/>
                  </a:cubicBezTo>
                  <a:cubicBezTo>
                    <a:pt x="11446" y="11900"/>
                    <a:pt x="11093" y="10942"/>
                    <a:pt x="10387" y="10035"/>
                  </a:cubicBezTo>
                  <a:cubicBezTo>
                    <a:pt x="7916" y="7110"/>
                    <a:pt x="5546" y="4186"/>
                    <a:pt x="3076" y="1261"/>
                  </a:cubicBezTo>
                  <a:cubicBezTo>
                    <a:pt x="2723" y="808"/>
                    <a:pt x="2168" y="505"/>
                    <a:pt x="1513" y="1"/>
                  </a:cubicBezTo>
                  <a:close/>
                </a:path>
              </a:pathLst>
            </a:custGeom>
            <a:solidFill>
              <a:srgbClr val="91A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E7DC"/>
                </a:solidFill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628875" y="1116575"/>
              <a:ext cx="356400" cy="244400"/>
            </a:xfrm>
            <a:custGeom>
              <a:rect b="b" l="l" r="r" t="t"/>
              <a:pathLst>
                <a:path extrusionOk="0" h="9776" w="14256">
                  <a:moveTo>
                    <a:pt x="1918" y="0"/>
                  </a:moveTo>
                  <a:cubicBezTo>
                    <a:pt x="1409" y="0"/>
                    <a:pt x="950" y="260"/>
                    <a:pt x="606" y="863"/>
                  </a:cubicBezTo>
                  <a:cubicBezTo>
                    <a:pt x="1" y="1921"/>
                    <a:pt x="505" y="2678"/>
                    <a:pt x="1463" y="3283"/>
                  </a:cubicBezTo>
                  <a:cubicBezTo>
                    <a:pt x="2824" y="4090"/>
                    <a:pt x="4185" y="4947"/>
                    <a:pt x="5547" y="5804"/>
                  </a:cubicBezTo>
                  <a:cubicBezTo>
                    <a:pt x="7513" y="7014"/>
                    <a:pt x="9480" y="8275"/>
                    <a:pt x="11497" y="9434"/>
                  </a:cubicBezTo>
                  <a:cubicBezTo>
                    <a:pt x="11885" y="9665"/>
                    <a:pt x="12279" y="9776"/>
                    <a:pt x="12640" y="9776"/>
                  </a:cubicBezTo>
                  <a:cubicBezTo>
                    <a:pt x="13545" y="9776"/>
                    <a:pt x="14255" y="9081"/>
                    <a:pt x="14219" y="7821"/>
                  </a:cubicBezTo>
                  <a:cubicBezTo>
                    <a:pt x="14018" y="7518"/>
                    <a:pt x="13665" y="6913"/>
                    <a:pt x="13110" y="6611"/>
                  </a:cubicBezTo>
                  <a:cubicBezTo>
                    <a:pt x="9833" y="4493"/>
                    <a:pt x="6454" y="2476"/>
                    <a:pt x="3127" y="409"/>
                  </a:cubicBezTo>
                  <a:cubicBezTo>
                    <a:pt x="2714" y="148"/>
                    <a:pt x="2302" y="0"/>
                    <a:pt x="1918" y="0"/>
                  </a:cubicBezTo>
                  <a:close/>
                </a:path>
              </a:pathLst>
            </a:custGeom>
            <a:solidFill>
              <a:srgbClr val="91A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E7DC"/>
                </a:solidFill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4701175" y="859400"/>
              <a:ext cx="292475" cy="318775"/>
            </a:xfrm>
            <a:custGeom>
              <a:rect b="b" l="l" r="r" t="t"/>
              <a:pathLst>
                <a:path extrusionOk="0" h="12751" w="11699">
                  <a:moveTo>
                    <a:pt x="10316" y="0"/>
                  </a:moveTo>
                  <a:cubicBezTo>
                    <a:pt x="9674" y="0"/>
                    <a:pt x="8836" y="247"/>
                    <a:pt x="8421" y="662"/>
                  </a:cubicBezTo>
                  <a:cubicBezTo>
                    <a:pt x="5849" y="3637"/>
                    <a:pt x="3429" y="6713"/>
                    <a:pt x="908" y="9738"/>
                  </a:cubicBezTo>
                  <a:cubicBezTo>
                    <a:pt x="253" y="10595"/>
                    <a:pt x="1" y="11503"/>
                    <a:pt x="908" y="12309"/>
                  </a:cubicBezTo>
                  <a:cubicBezTo>
                    <a:pt x="1272" y="12618"/>
                    <a:pt x="1622" y="12750"/>
                    <a:pt x="1955" y="12750"/>
                  </a:cubicBezTo>
                  <a:cubicBezTo>
                    <a:pt x="2545" y="12750"/>
                    <a:pt x="3079" y="12335"/>
                    <a:pt x="3530" y="11755"/>
                  </a:cubicBezTo>
                  <a:cubicBezTo>
                    <a:pt x="5950" y="8830"/>
                    <a:pt x="8371" y="5855"/>
                    <a:pt x="10791" y="2931"/>
                  </a:cubicBezTo>
                  <a:cubicBezTo>
                    <a:pt x="11144" y="2477"/>
                    <a:pt x="11345" y="1973"/>
                    <a:pt x="11698" y="1318"/>
                  </a:cubicBezTo>
                  <a:cubicBezTo>
                    <a:pt x="11245" y="813"/>
                    <a:pt x="10892" y="57"/>
                    <a:pt x="10488" y="7"/>
                  </a:cubicBezTo>
                  <a:cubicBezTo>
                    <a:pt x="10433" y="2"/>
                    <a:pt x="10375" y="0"/>
                    <a:pt x="10316" y="0"/>
                  </a:cubicBezTo>
                  <a:close/>
                </a:path>
              </a:pathLst>
            </a:custGeom>
            <a:solidFill>
              <a:srgbClr val="91A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E7DC"/>
                </a:solidFill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4817150" y="1116525"/>
              <a:ext cx="351700" cy="248525"/>
            </a:xfrm>
            <a:custGeom>
              <a:rect b="b" l="l" r="r" t="t"/>
              <a:pathLst>
                <a:path extrusionOk="0" h="9941" w="14068">
                  <a:moveTo>
                    <a:pt x="12167" y="0"/>
                  </a:moveTo>
                  <a:cubicBezTo>
                    <a:pt x="11807" y="0"/>
                    <a:pt x="11425" y="127"/>
                    <a:pt x="11043" y="360"/>
                  </a:cubicBezTo>
                  <a:cubicBezTo>
                    <a:pt x="9883" y="1066"/>
                    <a:pt x="8723" y="1772"/>
                    <a:pt x="7564" y="2529"/>
                  </a:cubicBezTo>
                  <a:cubicBezTo>
                    <a:pt x="5345" y="3890"/>
                    <a:pt x="3076" y="5201"/>
                    <a:pt x="908" y="6663"/>
                  </a:cubicBezTo>
                  <a:cubicBezTo>
                    <a:pt x="404" y="7016"/>
                    <a:pt x="0" y="7974"/>
                    <a:pt x="0" y="8629"/>
                  </a:cubicBezTo>
                  <a:cubicBezTo>
                    <a:pt x="0" y="9083"/>
                    <a:pt x="807" y="9537"/>
                    <a:pt x="1160" y="9940"/>
                  </a:cubicBezTo>
                  <a:cubicBezTo>
                    <a:pt x="1765" y="9789"/>
                    <a:pt x="2118" y="9739"/>
                    <a:pt x="2421" y="9587"/>
                  </a:cubicBezTo>
                  <a:cubicBezTo>
                    <a:pt x="5900" y="7419"/>
                    <a:pt x="9379" y="5302"/>
                    <a:pt x="12858" y="3134"/>
                  </a:cubicBezTo>
                  <a:cubicBezTo>
                    <a:pt x="13765" y="2579"/>
                    <a:pt x="14068" y="1722"/>
                    <a:pt x="13463" y="764"/>
                  </a:cubicBezTo>
                  <a:cubicBezTo>
                    <a:pt x="13113" y="239"/>
                    <a:pt x="12661" y="0"/>
                    <a:pt x="12167" y="0"/>
                  </a:cubicBezTo>
                  <a:close/>
                </a:path>
              </a:pathLst>
            </a:custGeom>
            <a:solidFill>
              <a:srgbClr val="91A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E7DC"/>
                </a:solidFill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483925" y="1386450"/>
              <a:ext cx="387000" cy="151725"/>
            </a:xfrm>
            <a:custGeom>
              <a:rect b="b" l="l" r="r" t="t"/>
              <a:pathLst>
                <a:path extrusionOk="0" h="6069" w="15480">
                  <a:moveTo>
                    <a:pt x="1311" y="1"/>
                  </a:moveTo>
                  <a:cubicBezTo>
                    <a:pt x="958" y="354"/>
                    <a:pt x="0" y="858"/>
                    <a:pt x="0" y="1362"/>
                  </a:cubicBezTo>
                  <a:cubicBezTo>
                    <a:pt x="0" y="1967"/>
                    <a:pt x="605" y="2774"/>
                    <a:pt x="1160" y="3228"/>
                  </a:cubicBezTo>
                  <a:cubicBezTo>
                    <a:pt x="1664" y="3631"/>
                    <a:pt x="2471" y="3631"/>
                    <a:pt x="3126" y="3782"/>
                  </a:cubicBezTo>
                  <a:cubicBezTo>
                    <a:pt x="6404" y="4488"/>
                    <a:pt x="9681" y="5244"/>
                    <a:pt x="12958" y="6001"/>
                  </a:cubicBezTo>
                  <a:cubicBezTo>
                    <a:pt x="13175" y="6044"/>
                    <a:pt x="13390" y="6069"/>
                    <a:pt x="13596" y="6069"/>
                  </a:cubicBezTo>
                  <a:cubicBezTo>
                    <a:pt x="14349" y="6069"/>
                    <a:pt x="14990" y="5740"/>
                    <a:pt x="15227" y="4791"/>
                  </a:cubicBezTo>
                  <a:cubicBezTo>
                    <a:pt x="15479" y="3732"/>
                    <a:pt x="14874" y="3076"/>
                    <a:pt x="13866" y="2824"/>
                  </a:cubicBezTo>
                  <a:cubicBezTo>
                    <a:pt x="13261" y="2673"/>
                    <a:pt x="12656" y="2522"/>
                    <a:pt x="12051" y="2370"/>
                  </a:cubicBezTo>
                  <a:cubicBezTo>
                    <a:pt x="8572" y="1614"/>
                    <a:pt x="5143" y="858"/>
                    <a:pt x="1362" y="1"/>
                  </a:cubicBezTo>
                  <a:close/>
                </a:path>
              </a:pathLst>
            </a:custGeom>
            <a:solidFill>
              <a:srgbClr val="91A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E7DC"/>
                </a:solidFill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4933125" y="1391275"/>
              <a:ext cx="385725" cy="150250"/>
            </a:xfrm>
            <a:custGeom>
              <a:rect b="b" l="l" r="r" t="t"/>
              <a:pathLst>
                <a:path extrusionOk="0" h="6010" w="15429">
                  <a:moveTo>
                    <a:pt x="13756" y="1"/>
                  </a:moveTo>
                  <a:cubicBezTo>
                    <a:pt x="13724" y="1"/>
                    <a:pt x="13693" y="3"/>
                    <a:pt x="13664" y="9"/>
                  </a:cubicBezTo>
                  <a:cubicBezTo>
                    <a:pt x="9429" y="816"/>
                    <a:pt x="5244" y="1774"/>
                    <a:pt x="1059" y="2833"/>
                  </a:cubicBezTo>
                  <a:cubicBezTo>
                    <a:pt x="605" y="2934"/>
                    <a:pt x="0" y="3993"/>
                    <a:pt x="101" y="4497"/>
                  </a:cubicBezTo>
                  <a:cubicBezTo>
                    <a:pt x="202" y="5102"/>
                    <a:pt x="958" y="5556"/>
                    <a:pt x="1412" y="6009"/>
                  </a:cubicBezTo>
                  <a:cubicBezTo>
                    <a:pt x="5950" y="4951"/>
                    <a:pt x="10185" y="4043"/>
                    <a:pt x="14320" y="2984"/>
                  </a:cubicBezTo>
                  <a:cubicBezTo>
                    <a:pt x="14773" y="2833"/>
                    <a:pt x="15429" y="1724"/>
                    <a:pt x="15278" y="1270"/>
                  </a:cubicBezTo>
                  <a:cubicBezTo>
                    <a:pt x="15135" y="747"/>
                    <a:pt x="14276" y="1"/>
                    <a:pt x="13756" y="1"/>
                  </a:cubicBezTo>
                  <a:close/>
                </a:path>
              </a:pathLst>
            </a:custGeom>
            <a:solidFill>
              <a:srgbClr val="91A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D3E7DC"/>
                </a:solidFill>
              </a:endParaRPr>
            </a:p>
          </p:txBody>
        </p:sp>
      </p:grpSp>
      <p:sp>
        <p:nvSpPr>
          <p:cNvPr id="183" name="Google Shape;183;p24"/>
          <p:cNvSpPr txBox="1"/>
          <p:nvPr>
            <p:ph type="title"/>
          </p:nvPr>
        </p:nvSpPr>
        <p:spPr>
          <a:xfrm>
            <a:off x="4326950" y="487650"/>
            <a:ext cx="4419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4"/>
          <p:cNvSpPr/>
          <p:nvPr/>
        </p:nvSpPr>
        <p:spPr>
          <a:xfrm>
            <a:off x="4326950" y="1739950"/>
            <a:ext cx="4311600" cy="1205700"/>
          </a:xfrm>
          <a:prstGeom prst="roundRect">
            <a:avLst>
              <a:gd fmla="val 9460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4435250" y="1892638"/>
            <a:ext cx="4311600" cy="1205700"/>
          </a:xfrm>
          <a:prstGeom prst="roundRect">
            <a:avLst>
              <a:gd fmla="val 9460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4326950" y="3304838"/>
            <a:ext cx="4311600" cy="1205700"/>
          </a:xfrm>
          <a:prstGeom prst="roundRect">
            <a:avLst>
              <a:gd fmla="val 9460" name="adj"/>
            </a:avLst>
          </a:prstGeom>
          <a:solidFill>
            <a:srgbClr val="D3E7DC">
              <a:alpha val="41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4435250" y="3457525"/>
            <a:ext cx="4311600" cy="1205700"/>
          </a:xfrm>
          <a:prstGeom prst="roundRect">
            <a:avLst>
              <a:gd fmla="val 9460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4640600" y="1993150"/>
            <a:ext cx="39009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640600" y="3558025"/>
            <a:ext cx="39009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E46962"/>
          </p15:clr>
        </p15:guide>
        <p15:guide id="2" pos="5510">
          <p15:clr>
            <a:srgbClr val="E46962"/>
          </p15:clr>
        </p15:guide>
        <p15:guide id="3" orient="horz" pos="227">
          <p15:clr>
            <a:srgbClr val="E46962"/>
          </p15:clr>
        </p15:guide>
        <p15:guide id="4" orient="horz" pos="301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ctrTitle"/>
          </p:nvPr>
        </p:nvSpPr>
        <p:spPr>
          <a:xfrm>
            <a:off x="924600" y="1832250"/>
            <a:ext cx="7294800" cy="14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Enhancing Customer Experience in Pillage Cinemas</a:t>
            </a:r>
            <a:br>
              <a:rPr lang="en-GB" sz="4300"/>
            </a:br>
            <a:r>
              <a:rPr b="0" lang="en-GB" sz="1200">
                <a:latin typeface="Josefin Sans SemiBold"/>
                <a:ea typeface="Josefin Sans SemiBold"/>
                <a:cs typeface="Josefin Sans SemiBold"/>
                <a:sym typeface="Josefin Sans SemiBold"/>
              </a:rPr>
              <a:t>A Prototype Task-Oriented Dialog System powered by the Rasa Framework </a:t>
            </a:r>
            <a:endParaRPr b="0" sz="1200">
              <a:latin typeface="Josefin Sans SemiBold"/>
              <a:ea typeface="Josefin Sans SemiBold"/>
              <a:cs typeface="Josefin Sans SemiBold"/>
              <a:sym typeface="Josefi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2800950" y="4435200"/>
            <a:ext cx="3542100" cy="348300"/>
          </a:xfrm>
          <a:prstGeom prst="roundRect">
            <a:avLst>
              <a:gd fmla="val 50000" name="adj"/>
            </a:avLst>
          </a:prstGeom>
          <a:solidFill>
            <a:srgbClr val="D3E7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2984200" y="4431825"/>
            <a:ext cx="3202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Josefin Sans SemiBold"/>
                <a:ea typeface="Josefin Sans SemiBold"/>
                <a:cs typeface="Josefin Sans SemiBold"/>
                <a:sym typeface="Josefin Sans SemiBold"/>
              </a:rPr>
              <a:t>Elissavet Beka</a:t>
            </a:r>
            <a:endParaRPr sz="1500">
              <a:latin typeface="Josefin Sans SemiBold"/>
              <a:ea typeface="Josefin Sans SemiBold"/>
              <a:cs typeface="Josefin Sans SemiBold"/>
              <a:sym typeface="Josefin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4326950" y="487650"/>
            <a:ext cx="4419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Challenges in Dialog Flow</a:t>
            </a:r>
            <a:endParaRPr sz="2420"/>
          </a:p>
        </p:txBody>
      </p:sp>
      <p:sp>
        <p:nvSpPr>
          <p:cNvPr id="308" name="Google Shape;308;p34"/>
          <p:cNvSpPr txBox="1"/>
          <p:nvPr>
            <p:ph idx="1" type="body"/>
          </p:nvPr>
        </p:nvSpPr>
        <p:spPr>
          <a:xfrm>
            <a:off x="4487900" y="1781338"/>
            <a:ext cx="4109700" cy="12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2" u="sng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Adaptive Dialog Flow</a:t>
            </a:r>
            <a:endParaRPr b="1" sz="2502" u="sng"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48838"/>
              <a:buFont typeface="Arial"/>
              <a:buNone/>
            </a:pPr>
            <a:r>
              <a:rPr lang="en-GB" sz="2252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Need for the system to extract information from user inputs effectively.</a:t>
            </a:r>
            <a:endParaRPr sz="2252"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48838"/>
              <a:buFont typeface="Arial"/>
              <a:buNone/>
            </a:pPr>
            <a:r>
              <a:rPr lang="en-GB" sz="2252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Implementation of slots and forms to enhance information retrieval.</a:t>
            </a:r>
            <a:endParaRPr sz="2252"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9" name="Google Shape;309;p34"/>
          <p:cNvSpPr txBox="1"/>
          <p:nvPr>
            <p:ph idx="2" type="body"/>
          </p:nvPr>
        </p:nvSpPr>
        <p:spPr>
          <a:xfrm>
            <a:off x="4431800" y="3441525"/>
            <a:ext cx="4109700" cy="11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23" u="sng"/>
              <a:t>Handling Incorrect User Input</a:t>
            </a:r>
            <a:endParaRPr b="1" sz="2023" u="sng"/>
          </a:p>
          <a:p>
            <a:pPr indent="0" lvl="0" marL="0" rtl="0" algn="l">
              <a:lnSpc>
                <a:spcPct val="10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rPr lang="en-GB" sz="1450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Development of a mechanism to interrupt the dialog flow when invalid information is provided.</a:t>
            </a:r>
            <a:endParaRPr sz="1450"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8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75862"/>
              <a:buFont typeface="Arial"/>
              <a:buNone/>
            </a:pPr>
            <a:r>
              <a:rPr lang="en-GB" sz="1450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Ensuring a seamless restart of the dialog process to maintain user engagement.</a:t>
            </a:r>
            <a:endParaRPr sz="1450"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310" name="Google Shape;310;p34"/>
          <p:cNvCxnSpPr/>
          <p:nvPr/>
        </p:nvCxnSpPr>
        <p:spPr>
          <a:xfrm>
            <a:off x="4431800" y="1304375"/>
            <a:ext cx="3671700" cy="0"/>
          </a:xfrm>
          <a:prstGeom prst="straightConnector1">
            <a:avLst/>
          </a:prstGeom>
          <a:noFill/>
          <a:ln cap="flat" cmpd="sng" w="28575">
            <a:solidFill>
              <a:srgbClr val="D3E7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378600" y="388575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 for Improvement</a:t>
            </a:r>
            <a:endParaRPr/>
          </a:p>
        </p:txBody>
      </p:sp>
      <p:sp>
        <p:nvSpPr>
          <p:cNvPr id="316" name="Google Shape;316;p35"/>
          <p:cNvSpPr txBox="1"/>
          <p:nvPr>
            <p:ph idx="1" type="body"/>
          </p:nvPr>
        </p:nvSpPr>
        <p:spPr>
          <a:xfrm>
            <a:off x="513800" y="1683900"/>
            <a:ext cx="1539300" cy="17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117"/>
              <a:t>I</a:t>
            </a:r>
            <a:r>
              <a:rPr b="1" lang="en-GB" sz="1317"/>
              <a:t>ntegrate a Real-World Database: </a:t>
            </a:r>
            <a:br>
              <a:rPr b="1" lang="en-GB"/>
            </a:br>
            <a:br>
              <a:rPr b="1" lang="en-GB"/>
            </a:br>
            <a:r>
              <a:rPr lang="en-GB"/>
              <a:t>Enhance the virtual assistant's capabilities by connecting to a live database for real-time information.</a:t>
            </a:r>
            <a:endParaRPr/>
          </a:p>
        </p:txBody>
      </p:sp>
      <p:cxnSp>
        <p:nvCxnSpPr>
          <p:cNvPr id="317" name="Google Shape;317;p35"/>
          <p:cNvCxnSpPr/>
          <p:nvPr/>
        </p:nvCxnSpPr>
        <p:spPr>
          <a:xfrm>
            <a:off x="3008450" y="961275"/>
            <a:ext cx="3154200" cy="0"/>
          </a:xfrm>
          <a:prstGeom prst="straightConnector1">
            <a:avLst/>
          </a:prstGeom>
          <a:noFill/>
          <a:ln cap="flat" cmpd="sng" w="28575">
            <a:solidFill>
              <a:srgbClr val="D3E7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5"/>
          <p:cNvSpPr txBox="1"/>
          <p:nvPr/>
        </p:nvSpPr>
        <p:spPr>
          <a:xfrm>
            <a:off x="2220725" y="1664675"/>
            <a:ext cx="1626900" cy="1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Implement Adaptive Fallback Mechanisms:</a:t>
            </a:r>
            <a:endParaRPr b="1"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Develop smarter fallback strategies to handle incorrect user inputs and guide users back to the correct dialog flow.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894" y="1683900"/>
            <a:ext cx="2929180" cy="1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/>
          <p:nvPr/>
        </p:nvSpPr>
        <p:spPr>
          <a:xfrm>
            <a:off x="4104800" y="1739525"/>
            <a:ext cx="17424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Support Multiple Languages: </a:t>
            </a:r>
            <a:br>
              <a:rPr b="1"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Expand the virtual assistant's accessibility by incorporating multilingual support to cater to a diverse customer base.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0" y="3695875"/>
            <a:ext cx="9144000" cy="144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 txBox="1"/>
          <p:nvPr>
            <p:ph type="title"/>
          </p:nvPr>
        </p:nvSpPr>
        <p:spPr>
          <a:xfrm>
            <a:off x="363150" y="137650"/>
            <a:ext cx="8386800" cy="22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/>
              <a:t>Conclusion</a:t>
            </a:r>
            <a:endParaRPr sz="22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The assistant efficiently handles online ticket bookings, provides real-time information about screenings, and explains cancellation policies, ensuring a seamless user experience.</a:t>
            </a:r>
            <a:endParaRPr sz="1800"/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334" y="2571750"/>
            <a:ext cx="4377325" cy="24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363150" y="1846050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TIME!</a:t>
            </a:r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275" y="2671850"/>
            <a:ext cx="1075450" cy="10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4776025" y="632250"/>
            <a:ext cx="39708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Table of contents</a:t>
            </a:r>
            <a:endParaRPr sz="2400"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4776025" y="1495875"/>
            <a:ext cx="3970800" cy="3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Introduction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Scope of the Virtual Assistant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Data Utilization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How to Run the System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Dialog Flow: Checking Available Films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Dialog Flow: Booking Tickets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Dialog Flow: Cancelling Tickets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Challenges in Dialog Flow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Next Steps for Improvement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Conclusion</a:t>
            </a:r>
            <a:endParaRPr sz="1500"/>
          </a:p>
        </p:txBody>
      </p:sp>
      <p:cxnSp>
        <p:nvCxnSpPr>
          <p:cNvPr id="203" name="Google Shape;203;p26"/>
          <p:cNvCxnSpPr/>
          <p:nvPr/>
        </p:nvCxnSpPr>
        <p:spPr>
          <a:xfrm>
            <a:off x="4848900" y="1304850"/>
            <a:ext cx="2628300" cy="0"/>
          </a:xfrm>
          <a:prstGeom prst="straightConnector1">
            <a:avLst/>
          </a:prstGeom>
          <a:noFill/>
          <a:ln cap="flat" cmpd="sng" w="28575">
            <a:solidFill>
              <a:srgbClr val="D3E7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500" y="632250"/>
            <a:ext cx="4383600" cy="376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219450" y="501775"/>
            <a:ext cx="36033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60"/>
              <a:t>Introduction </a:t>
            </a:r>
            <a:endParaRPr sz="2360"/>
          </a:p>
        </p:txBody>
      </p:sp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-145675" y="1445550"/>
            <a:ext cx="4538400" cy="34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95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Welcome to Pillage Cinemas, where the magic of movies comes to life!</a:t>
            </a:r>
            <a:endParaRPr sz="2495"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2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495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As a premier destination for movie enthusiasts of all ages, we pride ourselves on creating an unforgettable cinematic experience.</a:t>
            </a:r>
            <a:endParaRPr sz="2495"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2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495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Our theaters are equipped with state-of-the-art technology, ensuring that every film is presented in stunning clarity and sound.</a:t>
            </a:r>
            <a:endParaRPr sz="2495"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2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GB" sz="2495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We offer a diverse selection of blockbusters, independent films, and family-friendly options, catering to various tastes and preferences. Join us! Our chatbot is here to serve you!!</a:t>
            </a:r>
            <a:endParaRPr sz="2495"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27"/>
          <p:cNvCxnSpPr/>
          <p:nvPr/>
        </p:nvCxnSpPr>
        <p:spPr>
          <a:xfrm>
            <a:off x="574200" y="1287000"/>
            <a:ext cx="3259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7"/>
          <p:cNvCxnSpPr/>
          <p:nvPr/>
        </p:nvCxnSpPr>
        <p:spPr>
          <a:xfrm>
            <a:off x="5268000" y="3462025"/>
            <a:ext cx="3478800" cy="0"/>
          </a:xfrm>
          <a:prstGeom prst="straightConnector1">
            <a:avLst/>
          </a:prstGeom>
          <a:noFill/>
          <a:ln cap="flat" cmpd="sng" w="28575">
            <a:solidFill>
              <a:srgbClr val="D3E7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275" y="-122900"/>
            <a:ext cx="3366733" cy="25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5518950" y="2903375"/>
            <a:ext cx="3078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236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Pillage Cinemas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7300" y="3582675"/>
            <a:ext cx="1351226" cy="13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360000" y="360000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Scope of the Virtual Assistant</a:t>
            </a:r>
            <a:endParaRPr sz="2200"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829800" y="2154575"/>
            <a:ext cx="1986000" cy="22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Seamless process for selecting films, theaters, and showtimes.</a:t>
            </a:r>
            <a:endParaRPr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32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User-friendly interface for confirming ticket purchases.</a:t>
            </a:r>
            <a:endParaRPr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000"/>
          </a:p>
        </p:txBody>
      </p:sp>
      <p:cxnSp>
        <p:nvCxnSpPr>
          <p:cNvPr id="222" name="Google Shape;222;p28"/>
          <p:cNvCxnSpPr/>
          <p:nvPr/>
        </p:nvCxnSpPr>
        <p:spPr>
          <a:xfrm flipH="1" rot="10800000">
            <a:off x="1699950" y="813575"/>
            <a:ext cx="5744100" cy="24900"/>
          </a:xfrm>
          <a:prstGeom prst="straightConnector1">
            <a:avLst/>
          </a:prstGeom>
          <a:noFill/>
          <a:ln cap="flat" cmpd="sng" w="28575">
            <a:solidFill>
              <a:srgbClr val="D3E7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8"/>
          <p:cNvSpPr txBox="1"/>
          <p:nvPr>
            <p:ph idx="9" type="title"/>
          </p:nvPr>
        </p:nvSpPr>
        <p:spPr>
          <a:xfrm>
            <a:off x="3560400" y="1349175"/>
            <a:ext cx="198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On-the-fly Information about Available Screenings</a:t>
            </a:r>
            <a:endParaRPr/>
          </a:p>
        </p:txBody>
      </p:sp>
      <p:sp>
        <p:nvSpPr>
          <p:cNvPr id="224" name="Google Shape;224;p28"/>
          <p:cNvSpPr txBox="1"/>
          <p:nvPr>
            <p:ph idx="17" type="title"/>
          </p:nvPr>
        </p:nvSpPr>
        <p:spPr>
          <a:xfrm>
            <a:off x="6135100" y="1407000"/>
            <a:ext cx="2115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Information Regarding Cancellation Policies</a:t>
            </a:r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765300" y="1401213"/>
            <a:ext cx="211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Online Ticket Booking</a:t>
            </a:r>
            <a:endParaRPr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200" y="4037425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100" y="4037425"/>
            <a:ext cx="457199" cy="4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3516600" y="2338350"/>
            <a:ext cx="19860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0023"/>
                </a:solidFill>
              </a:rPr>
              <a:t>Real-time updates on movie availability and showtimes.</a:t>
            </a:r>
            <a:br>
              <a:rPr lang="en-GB" sz="1200">
                <a:solidFill>
                  <a:srgbClr val="220023"/>
                </a:solidFill>
              </a:rPr>
            </a:br>
            <a:br>
              <a:rPr lang="en-GB" sz="1200">
                <a:solidFill>
                  <a:srgbClr val="220023"/>
                </a:solidFill>
              </a:rPr>
            </a:br>
            <a:endParaRPr sz="1200">
              <a:solidFill>
                <a:srgbClr val="22002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0023"/>
                </a:solidFill>
              </a:rPr>
              <a:t>Detailed film information including genre, director, and runtime.</a:t>
            </a:r>
            <a:endParaRPr sz="1200">
              <a:solidFill>
                <a:srgbClr val="22002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0023"/>
              </a:solidFill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000" y="4037425"/>
            <a:ext cx="457201" cy="4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6132150" y="2338500"/>
            <a:ext cx="21150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0023"/>
                </a:solidFill>
              </a:rPr>
              <a:t>Clear guidelines on cancellation procedures.</a:t>
            </a:r>
            <a:br>
              <a:rPr lang="en-GB" sz="1200">
                <a:solidFill>
                  <a:srgbClr val="220023"/>
                </a:solidFill>
              </a:rPr>
            </a:br>
            <a:br>
              <a:rPr lang="en-GB" sz="1200">
                <a:solidFill>
                  <a:srgbClr val="220023"/>
                </a:solidFill>
              </a:rPr>
            </a:br>
            <a:br>
              <a:rPr lang="en-GB" sz="1200">
                <a:solidFill>
                  <a:srgbClr val="220023"/>
                </a:solidFill>
              </a:rPr>
            </a:br>
            <a:r>
              <a:rPr lang="en-GB" sz="1200">
                <a:solidFill>
                  <a:srgbClr val="220023"/>
                </a:solidFill>
              </a:rPr>
              <a:t>Options for refunds, including full refunds, coupons, and arcade credits.</a:t>
            </a:r>
            <a:endParaRPr sz="1200">
              <a:solidFill>
                <a:srgbClr val="22002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002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1179900" y="1276501"/>
            <a:ext cx="3392100" cy="20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80"/>
              <a:t>External Dataset Utilization</a:t>
            </a:r>
            <a:endParaRPr b="1" sz="208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Leverage the IMDb Top 1000 dataset to access comprehensive film metadata.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Metadata includes essential details such as title, director, actors, release year, and genre.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 txBox="1"/>
          <p:nvPr>
            <p:ph type="title"/>
          </p:nvPr>
        </p:nvSpPr>
        <p:spPr>
          <a:xfrm>
            <a:off x="378600" y="464775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Utilization</a:t>
            </a:r>
            <a:endParaRPr/>
          </a:p>
        </p:txBody>
      </p:sp>
      <p:cxnSp>
        <p:nvCxnSpPr>
          <p:cNvPr id="237" name="Google Shape;237;p29"/>
          <p:cNvCxnSpPr/>
          <p:nvPr/>
        </p:nvCxnSpPr>
        <p:spPr>
          <a:xfrm>
            <a:off x="2604100" y="1077925"/>
            <a:ext cx="4011300" cy="0"/>
          </a:xfrm>
          <a:prstGeom prst="straightConnector1">
            <a:avLst/>
          </a:prstGeom>
          <a:noFill/>
          <a:ln cap="flat" cmpd="sng" w="28575">
            <a:solidFill>
              <a:srgbClr val="D3E7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9"/>
          <p:cNvSpPr txBox="1"/>
          <p:nvPr/>
        </p:nvSpPr>
        <p:spPr>
          <a:xfrm>
            <a:off x="4755550" y="1276500"/>
            <a:ext cx="37419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Synthetic Data Generation</a:t>
            </a:r>
            <a:endParaRPr b="1"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Simulate cinema-specific information to enhance user interaction.</a:t>
            </a:r>
            <a:b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Generated data covers aspects like:</a:t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Theaters showing films</a:t>
            </a:r>
            <a:b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Showtimes and screening rooms</a:t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Admission prices and available seats</a:t>
            </a:r>
            <a:endParaRPr b="1" sz="1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6" y="3691175"/>
            <a:ext cx="4445694" cy="14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50" y="3691175"/>
            <a:ext cx="4265500" cy="14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360000" y="360000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How to Run the System</a:t>
            </a:r>
            <a:endParaRPr sz="2200"/>
          </a:p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829800" y="2036425"/>
            <a:ext cx="1986000" cy="24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Βegin by installing the necessary dependencies using the command </a:t>
            </a:r>
            <a:br>
              <a:rPr lang="en-GB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`pip install -r requirements.txt` </a:t>
            </a:r>
            <a:br>
              <a:rPr lang="en-GB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>
                <a:solidFill>
                  <a:srgbClr val="220023"/>
                </a:solidFill>
                <a:latin typeface="Arial"/>
                <a:ea typeface="Arial"/>
                <a:cs typeface="Arial"/>
                <a:sym typeface="Arial"/>
              </a:rPr>
              <a:t>to ensure all required packages are available for the system to function properly.</a:t>
            </a:r>
            <a:endParaRPr>
              <a:solidFill>
                <a:srgbClr val="22002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000"/>
          </a:p>
        </p:txBody>
      </p:sp>
      <p:cxnSp>
        <p:nvCxnSpPr>
          <p:cNvPr id="247" name="Google Shape;247;p30"/>
          <p:cNvCxnSpPr/>
          <p:nvPr/>
        </p:nvCxnSpPr>
        <p:spPr>
          <a:xfrm flipH="1" rot="10800000">
            <a:off x="1699950" y="813575"/>
            <a:ext cx="5744100" cy="24900"/>
          </a:xfrm>
          <a:prstGeom prst="straightConnector1">
            <a:avLst/>
          </a:prstGeom>
          <a:noFill/>
          <a:ln cap="flat" cmpd="sng" w="28575">
            <a:solidFill>
              <a:srgbClr val="D3E7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0"/>
          <p:cNvSpPr txBox="1"/>
          <p:nvPr>
            <p:ph idx="9" type="title"/>
          </p:nvPr>
        </p:nvSpPr>
        <p:spPr>
          <a:xfrm>
            <a:off x="3560400" y="1349175"/>
            <a:ext cx="198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 the Model</a:t>
            </a:r>
            <a:endParaRPr/>
          </a:p>
        </p:txBody>
      </p:sp>
      <p:sp>
        <p:nvSpPr>
          <p:cNvPr id="249" name="Google Shape;249;p30"/>
          <p:cNvSpPr txBox="1"/>
          <p:nvPr>
            <p:ph idx="17" type="title"/>
          </p:nvPr>
        </p:nvSpPr>
        <p:spPr>
          <a:xfrm>
            <a:off x="6135100" y="1407000"/>
            <a:ext cx="2115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the Rasa Shell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765300" y="1401213"/>
            <a:ext cx="211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Install Requirements</a:t>
            </a:r>
            <a:endParaRPr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3516600" y="2036425"/>
            <a:ext cx="19860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0023"/>
                </a:solidFill>
              </a:rPr>
              <a:t>Next, train the model to prepare it for handling user interactions and processing requests by executing the command </a:t>
            </a:r>
            <a:r>
              <a:rPr b="1" lang="en-GB" sz="1200">
                <a:solidFill>
                  <a:srgbClr val="220023"/>
                </a:solidFill>
              </a:rPr>
              <a:t>`rasa train`.</a:t>
            </a:r>
            <a:r>
              <a:rPr lang="en-GB" sz="1200">
                <a:solidFill>
                  <a:srgbClr val="220023"/>
                </a:solidFill>
              </a:rPr>
              <a:t> </a:t>
            </a:r>
            <a:br>
              <a:rPr lang="en-GB" sz="1200">
                <a:solidFill>
                  <a:srgbClr val="220023"/>
                </a:solidFill>
              </a:rPr>
            </a:br>
            <a:r>
              <a:rPr lang="en-GB" sz="1200">
                <a:solidFill>
                  <a:srgbClr val="220023"/>
                </a:solidFill>
              </a:rPr>
              <a:t>This step is crucial for enabling the virtual assistant to understand and respond accurately.</a:t>
            </a:r>
            <a:endParaRPr sz="1200">
              <a:solidFill>
                <a:srgbClr val="22002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0023"/>
              </a:solidFill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6132150" y="2036400"/>
            <a:ext cx="21150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20023"/>
                </a:solidFill>
              </a:rPr>
              <a:t>Finally, launch the Rasa shell with the command `rasa shell` </a:t>
            </a:r>
            <a:br>
              <a:rPr lang="en-GB" sz="1200">
                <a:solidFill>
                  <a:srgbClr val="220023"/>
                </a:solidFill>
              </a:rPr>
            </a:br>
            <a:r>
              <a:rPr lang="en-GB" sz="1200">
                <a:solidFill>
                  <a:srgbClr val="220023"/>
                </a:solidFill>
              </a:rPr>
              <a:t>to initiate the virtual assistant, allowing it to interact with users and assist them with tasks such as ticket booking and providing movie information.</a:t>
            </a:r>
            <a:endParaRPr sz="1200">
              <a:solidFill>
                <a:srgbClr val="22002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0023"/>
              </a:solidFill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575" y="43595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250" y="4254925"/>
            <a:ext cx="602563" cy="60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7800" y="425492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1"/>
          <p:cNvCxnSpPr/>
          <p:nvPr/>
        </p:nvCxnSpPr>
        <p:spPr>
          <a:xfrm>
            <a:off x="2256325" y="997050"/>
            <a:ext cx="4585500" cy="0"/>
          </a:xfrm>
          <a:prstGeom prst="straightConnector1">
            <a:avLst/>
          </a:prstGeom>
          <a:noFill/>
          <a:ln cap="flat" cmpd="sng" w="28575">
            <a:solidFill>
              <a:srgbClr val="D3E7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1"/>
          <p:cNvSpPr txBox="1"/>
          <p:nvPr>
            <p:ph idx="8" type="title"/>
          </p:nvPr>
        </p:nvSpPr>
        <p:spPr>
          <a:xfrm>
            <a:off x="2165025" y="174125"/>
            <a:ext cx="5007000" cy="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40"/>
              <a:t>Dialog Flow: Checking Available Films</a:t>
            </a:r>
            <a:endParaRPr sz="2740"/>
          </a:p>
        </p:txBody>
      </p:sp>
      <p:sp>
        <p:nvSpPr>
          <p:cNvPr id="262" name="Google Shape;262;p31"/>
          <p:cNvSpPr txBox="1"/>
          <p:nvPr/>
        </p:nvSpPr>
        <p:spPr>
          <a:xfrm>
            <a:off x="3779400" y="2172875"/>
            <a:ext cx="13890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User Initiates Conversation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2753225" y="1147375"/>
            <a:ext cx="13890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bot welcomes the user and offers assistance in finding a movie.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4692950" y="1147375"/>
            <a:ext cx="15642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user asks the bot for movie recommendations for the evening.</a:t>
            </a:r>
            <a:endParaRPr sz="1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2828325" y="3003500"/>
            <a:ext cx="1389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bot presents a list of available films for screening, including titles such as 'Shutter Island,' 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5030875" y="3103625"/>
            <a:ext cx="13140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user selects a specific movie from the list and requests additional details about.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900" y="1147375"/>
            <a:ext cx="761201" cy="7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25" y="1299775"/>
            <a:ext cx="761201" cy="7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900" y="3682600"/>
            <a:ext cx="761201" cy="7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25" y="3835000"/>
            <a:ext cx="761201" cy="7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200" y="2459287"/>
            <a:ext cx="672600" cy="6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25" y="2611700"/>
            <a:ext cx="672600" cy="6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60000" y="360000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 Flow: Booking Tickets</a:t>
            </a:r>
            <a:endParaRPr/>
          </a:p>
        </p:txBody>
      </p:sp>
      <p:sp>
        <p:nvSpPr>
          <p:cNvPr id="278" name="Google Shape;278;p32"/>
          <p:cNvSpPr txBox="1"/>
          <p:nvPr>
            <p:ph idx="4" type="title"/>
          </p:nvPr>
        </p:nvSpPr>
        <p:spPr>
          <a:xfrm>
            <a:off x="985800" y="147322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Initiates Booking</a:t>
            </a:r>
            <a:endParaRPr/>
          </a:p>
        </p:txBody>
      </p:sp>
      <p:sp>
        <p:nvSpPr>
          <p:cNvPr id="279" name="Google Shape;279;p32"/>
          <p:cNvSpPr txBox="1"/>
          <p:nvPr>
            <p:ph idx="5" type="title"/>
          </p:nvPr>
        </p:nvSpPr>
        <p:spPr>
          <a:xfrm>
            <a:off x="985800" y="2052400"/>
            <a:ext cx="1674000" cy="23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user starts the process by expressing the desire to book a ticket.</a:t>
            </a:r>
            <a:endParaRPr/>
          </a:p>
        </p:txBody>
      </p:sp>
      <p:sp>
        <p:nvSpPr>
          <p:cNvPr id="280" name="Google Shape;280;p32"/>
          <p:cNvSpPr txBox="1"/>
          <p:nvPr>
            <p:ph idx="9" type="title"/>
          </p:nvPr>
        </p:nvSpPr>
        <p:spPr>
          <a:xfrm>
            <a:off x="3681375" y="147322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 Asks for Movie Selection</a:t>
            </a:r>
            <a:endParaRPr/>
          </a:p>
        </p:txBody>
      </p:sp>
      <p:sp>
        <p:nvSpPr>
          <p:cNvPr id="281" name="Google Shape;281;p32"/>
          <p:cNvSpPr txBox="1"/>
          <p:nvPr>
            <p:ph idx="13" type="title"/>
          </p:nvPr>
        </p:nvSpPr>
        <p:spPr>
          <a:xfrm>
            <a:off x="3681375" y="2052475"/>
            <a:ext cx="1674000" cy="23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user starts the process by expressing the desire to book a ticket.</a:t>
            </a:r>
            <a:endParaRPr/>
          </a:p>
        </p:txBody>
      </p:sp>
      <p:sp>
        <p:nvSpPr>
          <p:cNvPr id="282" name="Google Shape;282;p32"/>
          <p:cNvSpPr txBox="1"/>
          <p:nvPr>
            <p:ph idx="17" type="title"/>
          </p:nvPr>
        </p:nvSpPr>
        <p:spPr>
          <a:xfrm>
            <a:off x="6376950" y="1473225"/>
            <a:ext cx="1674000" cy="3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Selects a Movie</a:t>
            </a:r>
            <a:endParaRPr/>
          </a:p>
        </p:txBody>
      </p:sp>
      <p:sp>
        <p:nvSpPr>
          <p:cNvPr id="283" name="Google Shape;283;p32"/>
          <p:cNvSpPr txBox="1"/>
          <p:nvPr>
            <p:ph idx="18" type="title"/>
          </p:nvPr>
        </p:nvSpPr>
        <p:spPr>
          <a:xfrm>
            <a:off x="6376950" y="2052475"/>
            <a:ext cx="1674000" cy="23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user selects a movie from the provided options, such as 'Giant' or 'Joker'.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723" y="3892050"/>
            <a:ext cx="644774" cy="64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475" y="3970902"/>
            <a:ext cx="487050" cy="48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1563" y="3892050"/>
            <a:ext cx="644774" cy="6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idx="6" type="body"/>
          </p:nvPr>
        </p:nvSpPr>
        <p:spPr>
          <a:xfrm>
            <a:off x="765025" y="1240838"/>
            <a:ext cx="16413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User Requests Cancellation</a:t>
            </a:r>
            <a:endParaRPr b="1" sz="1200"/>
          </a:p>
        </p:txBody>
      </p:sp>
      <p:sp>
        <p:nvSpPr>
          <p:cNvPr id="292" name="Google Shape;292;p33"/>
          <p:cNvSpPr txBox="1"/>
          <p:nvPr>
            <p:ph idx="6" type="body"/>
          </p:nvPr>
        </p:nvSpPr>
        <p:spPr>
          <a:xfrm>
            <a:off x="4746725" y="1212000"/>
            <a:ext cx="16092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User Asks for More Details</a:t>
            </a:r>
            <a:endParaRPr b="1" sz="1200"/>
          </a:p>
        </p:txBody>
      </p:sp>
      <p:sp>
        <p:nvSpPr>
          <p:cNvPr id="293" name="Google Shape;293;p33"/>
          <p:cNvSpPr txBox="1"/>
          <p:nvPr>
            <p:ph idx="6" type="body"/>
          </p:nvPr>
        </p:nvSpPr>
        <p:spPr>
          <a:xfrm>
            <a:off x="6623875" y="1230088"/>
            <a:ext cx="18045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Bot Provides Cancellation Options</a:t>
            </a:r>
            <a:endParaRPr b="1" sz="1200"/>
          </a:p>
        </p:txBody>
      </p:sp>
      <p:sp>
        <p:nvSpPr>
          <p:cNvPr id="294" name="Google Shape;294;p33"/>
          <p:cNvSpPr txBox="1"/>
          <p:nvPr>
            <p:ph idx="4294967295" type="title"/>
          </p:nvPr>
        </p:nvSpPr>
        <p:spPr>
          <a:xfrm>
            <a:off x="378600" y="388575"/>
            <a:ext cx="83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 Flow: Cancelling Tickets</a:t>
            </a:r>
            <a:endParaRPr/>
          </a:p>
        </p:txBody>
      </p:sp>
      <p:cxnSp>
        <p:nvCxnSpPr>
          <p:cNvPr id="295" name="Google Shape;295;p33"/>
          <p:cNvCxnSpPr/>
          <p:nvPr/>
        </p:nvCxnSpPr>
        <p:spPr>
          <a:xfrm>
            <a:off x="3008450" y="961275"/>
            <a:ext cx="3154200" cy="0"/>
          </a:xfrm>
          <a:prstGeom prst="straightConnector1">
            <a:avLst/>
          </a:prstGeom>
          <a:noFill/>
          <a:ln cap="flat" cmpd="sng" w="28575">
            <a:solidFill>
              <a:srgbClr val="D3E7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3"/>
          <p:cNvSpPr txBox="1"/>
          <p:nvPr>
            <p:ph idx="6" type="body"/>
          </p:nvPr>
        </p:nvSpPr>
        <p:spPr>
          <a:xfrm>
            <a:off x="2674275" y="1212000"/>
            <a:ext cx="18045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Bot Informs About Offline Cancellation</a:t>
            </a:r>
            <a:endParaRPr b="1" sz="1200"/>
          </a:p>
        </p:txBody>
      </p:sp>
      <p:sp>
        <p:nvSpPr>
          <p:cNvPr id="297" name="Google Shape;297;p33"/>
          <p:cNvSpPr txBox="1"/>
          <p:nvPr/>
        </p:nvSpPr>
        <p:spPr>
          <a:xfrm>
            <a:off x="906000" y="1872300"/>
            <a:ext cx="1550400" cy="13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user initiates the process by asking to cancel their tickets.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2953450" y="1814625"/>
            <a:ext cx="1442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bot responds by informing the user that cancellations cannot be made online and must be handled in-person at the theater.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4893200" y="1877200"/>
            <a:ext cx="1339200" cy="13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user expresses interest in understanding the cancellation process further.</a:t>
            </a: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6813800" y="1850800"/>
            <a:ext cx="1442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The bot outlines the available options for refunds, including a full refund, a coupon for future ticket purchases</a:t>
            </a:r>
            <a:endParaRPr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75" y="4054725"/>
            <a:ext cx="4265500" cy="9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325" y="4054725"/>
            <a:ext cx="4265500" cy="9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